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5" r:id="rId9"/>
    <p:sldId id="263" r:id="rId10"/>
    <p:sldId id="266" r:id="rId11"/>
    <p:sldId id="264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708021"/>
            <a:ext cx="10363200" cy="1470025"/>
          </a:xfrm>
        </p:spPr>
        <p:txBody>
          <a:bodyPr/>
          <a:lstStyle>
            <a:lvl1pPr>
              <a:defRPr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886200"/>
            <a:ext cx="10236656" cy="1752600"/>
          </a:xfrm>
        </p:spPr>
        <p:txBody>
          <a:bodyPr/>
          <a:lstStyle>
            <a:lvl1pPr marL="0" indent="0" algn="l">
              <a:buNone/>
              <a:defRPr sz="2000" b="0">
                <a:latin typeface="+mn-lt"/>
              </a:defRPr>
            </a:lvl1pPr>
            <a:lvl2pPr marL="457178" indent="0" algn="ctr">
              <a:buNone/>
              <a:defRPr/>
            </a:lvl2pPr>
            <a:lvl3pPr marL="914354" indent="0" algn="ctr">
              <a:buNone/>
              <a:defRPr/>
            </a:lvl3pPr>
            <a:lvl4pPr marL="1371532" indent="0" algn="ctr">
              <a:buNone/>
              <a:defRPr/>
            </a:lvl4pPr>
            <a:lvl5pPr marL="1828709" indent="0" algn="ctr">
              <a:buNone/>
              <a:defRPr/>
            </a:lvl5pPr>
            <a:lvl6pPr marL="2285886" indent="0" algn="ctr">
              <a:buNone/>
              <a:defRPr/>
            </a:lvl6pPr>
            <a:lvl7pPr marL="2743062" indent="0" algn="ctr">
              <a:buNone/>
              <a:defRPr/>
            </a:lvl7pPr>
            <a:lvl8pPr marL="3200240" indent="0" algn="ctr">
              <a:buNone/>
              <a:defRPr/>
            </a:lvl8pPr>
            <a:lvl9pPr marL="3657418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71416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030" y="435678"/>
            <a:ext cx="10122791" cy="762000"/>
          </a:xfrm>
        </p:spPr>
        <p:txBody>
          <a:bodyPr/>
          <a:lstStyle>
            <a:lvl1pPr>
              <a:defRPr sz="3200">
                <a:solidFill>
                  <a:schemeClr val="accent6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2788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accent6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latin typeface="Calibri" pitchFamily="34" charset="0"/>
              </a:defRPr>
            </a:lvl1pPr>
            <a:lvl2pPr marL="457178" indent="0">
              <a:buNone/>
              <a:defRPr sz="1800"/>
            </a:lvl2pPr>
            <a:lvl3pPr marL="914354" indent="0">
              <a:buNone/>
              <a:defRPr sz="1600"/>
            </a:lvl3pPr>
            <a:lvl4pPr marL="1371532" indent="0">
              <a:buNone/>
              <a:defRPr sz="1400"/>
            </a:lvl4pPr>
            <a:lvl5pPr marL="1828709" indent="0">
              <a:buNone/>
              <a:defRPr sz="1400"/>
            </a:lvl5pPr>
            <a:lvl6pPr marL="2285886" indent="0">
              <a:buNone/>
              <a:defRPr sz="1400"/>
            </a:lvl6pPr>
            <a:lvl7pPr marL="2743062" indent="0">
              <a:buNone/>
              <a:defRPr sz="1400"/>
            </a:lvl7pPr>
            <a:lvl8pPr marL="3200240" indent="0">
              <a:buNone/>
              <a:defRPr sz="1400"/>
            </a:lvl8pPr>
            <a:lvl9pPr marL="3657418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4546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787" y="457200"/>
            <a:ext cx="10121900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0906" y="1362075"/>
            <a:ext cx="5162551" cy="4972050"/>
          </a:xfrm>
        </p:spPr>
        <p:txBody>
          <a:bodyPr/>
          <a:lstStyle>
            <a:lvl1pPr>
              <a:defRPr sz="2800">
                <a:latin typeface="Calibri" pitchFamily="34" charset="0"/>
              </a:defRPr>
            </a:lvl1pPr>
            <a:lvl2pPr>
              <a:defRPr sz="2400">
                <a:latin typeface="Calibri" pitchFamily="34" charset="0"/>
              </a:defRPr>
            </a:lvl2pPr>
            <a:lvl3pPr>
              <a:defRPr sz="2000">
                <a:latin typeface="Calibri" pitchFamily="34" charset="0"/>
              </a:defRPr>
            </a:lvl3pPr>
            <a:lvl4pPr>
              <a:defRPr sz="1800">
                <a:latin typeface="Calibri" pitchFamily="34" charset="0"/>
              </a:defRPr>
            </a:lvl4pPr>
            <a:lvl5pPr>
              <a:defRPr sz="1800"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6652" y="1362075"/>
            <a:ext cx="5162549" cy="4972050"/>
          </a:xfrm>
        </p:spPr>
        <p:txBody>
          <a:bodyPr/>
          <a:lstStyle>
            <a:lvl1pPr>
              <a:defRPr sz="2800">
                <a:latin typeface="Calibri" pitchFamily="34" charset="0"/>
              </a:defRPr>
            </a:lvl1pPr>
            <a:lvl2pPr>
              <a:defRPr sz="2400">
                <a:latin typeface="Calibri" pitchFamily="34" charset="0"/>
              </a:defRPr>
            </a:lvl2pPr>
            <a:lvl3pPr>
              <a:defRPr sz="2000">
                <a:latin typeface="Calibri" pitchFamily="34" charset="0"/>
              </a:defRPr>
            </a:lvl3pPr>
            <a:lvl4pPr>
              <a:defRPr sz="1800">
                <a:latin typeface="Calibri" pitchFamily="34" charset="0"/>
              </a:defRPr>
            </a:lvl4pPr>
            <a:lvl5pPr>
              <a:defRPr sz="1800"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6980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019" y="445070"/>
            <a:ext cx="10121900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9945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8787" y="371182"/>
            <a:ext cx="101219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9167" y="1362075"/>
            <a:ext cx="10528300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-1"/>
            <a:ext cx="12192000" cy="31156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1800" b="0">
              <a:latin typeface="+mn-l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740595" y="6581006"/>
            <a:ext cx="3674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F5551B27-49BC-4291-80C6-707CDCF1D651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itchFamily="-96" charset="-128"/>
                <a:cs typeface="ＭＳ Ｐゴシック" pitchFamily="-96" charset="-128"/>
              </a:rPr>
              <a:pPr/>
              <a:t>‹#›</a:t>
            </a:fld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9820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marL="119057" indent="-119057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6">
              <a:lumMod val="50000"/>
            </a:schemeClr>
          </a:solidFill>
          <a:latin typeface="+mn-lt"/>
          <a:ea typeface="+mj-ea"/>
          <a:cs typeface="+mj-cs"/>
        </a:defRPr>
      </a:lvl1pPr>
      <a:lvl2pPr marL="119057" indent="-119057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marL="119057" indent="-119057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marL="119057" indent="-119057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marL="119057" indent="-119057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576234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11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588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766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60000"/>
        <a:buFont typeface="Wingdings 2" pitchFamily="18" charset="2"/>
        <a:buChar char="¢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11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2A814-301F-4454-8ACE-561C5640A0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G</a:t>
            </a:r>
            <a:r>
              <a:rPr lang="en-US" altLang="zh-CN" dirty="0" err="1"/>
              <a:t>rabcut</a:t>
            </a:r>
            <a:r>
              <a:rPr lang="en-US" altLang="zh-CN" dirty="0"/>
              <a:t> </a:t>
            </a:r>
            <a:r>
              <a:rPr lang="zh-CN" altLang="en-US" dirty="0"/>
              <a:t>算法的分析与实验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883703-30EF-4FAB-83EA-7AFF0D2BD4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枚辉煌</a:t>
            </a:r>
            <a:r>
              <a:rPr lang="en-US" altLang="zh-CN" dirty="0"/>
              <a:t>	1800094810</a:t>
            </a:r>
          </a:p>
          <a:p>
            <a:r>
              <a:rPr lang="zh-CN" altLang="en-US" dirty="0"/>
              <a:t>李佩轩</a:t>
            </a:r>
            <a:r>
              <a:rPr lang="en-US" altLang="zh-CN" dirty="0"/>
              <a:t>	1800012994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873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F61F8-4AF4-4025-816F-AB09112A4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加入更多人工标注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46F0D717-FCAD-437A-9A49-6357F3748D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58" y="1126035"/>
            <a:ext cx="7951630" cy="2876121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BFDDFF3-B1CB-436D-8F58-CC7C8030DF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59" y="4002156"/>
            <a:ext cx="7951630" cy="284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653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922E1E-D42C-423B-85E8-CF5F6456E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79D109-7D2B-476E-94A1-70E4B9755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GrabCut</a:t>
            </a:r>
            <a:r>
              <a:rPr lang="zh-CN" altLang="en-US" dirty="0"/>
              <a:t>算法的不足是仍然不好处理对比度较小的前后景切割问题，主要是基于颜色的划分，对不清晰的轮廓处理效果仍然不够好。未来改进可以在颜色</a:t>
            </a:r>
            <a:r>
              <a:rPr lang="en-US" altLang="zh-CN" dirty="0"/>
              <a:t>GMM</a:t>
            </a:r>
            <a:r>
              <a:rPr lang="zh-CN" altLang="en-US" dirty="0"/>
              <a:t>模型基础上，加上棱角模型，通过学习来判断哪些线条有可能成为前后景划分边界，依据这一点再用颜色</a:t>
            </a:r>
            <a:r>
              <a:rPr lang="en-US" altLang="zh-CN" dirty="0"/>
              <a:t>GMM</a:t>
            </a:r>
            <a:r>
              <a:rPr lang="zh-CN" altLang="en-US" dirty="0"/>
              <a:t>模型划分。</a:t>
            </a:r>
            <a:endParaRPr lang="en-US" altLang="zh-CN" dirty="0"/>
          </a:p>
          <a:p>
            <a:r>
              <a:rPr lang="en-US" altLang="zh-CN" dirty="0" err="1"/>
              <a:t>GrabCut</a:t>
            </a:r>
            <a:r>
              <a:rPr lang="zh-CN" altLang="en-US" dirty="0"/>
              <a:t>算法的优势在于速度，</a:t>
            </a:r>
            <a:r>
              <a:rPr lang="en-US" altLang="zh-CN" dirty="0"/>
              <a:t>C++</a:t>
            </a:r>
            <a:r>
              <a:rPr lang="zh-CN" altLang="en-US" dirty="0"/>
              <a:t>版本对于</a:t>
            </a:r>
            <a:r>
              <a:rPr lang="en-US" altLang="zh-CN" dirty="0"/>
              <a:t>600*600</a:t>
            </a:r>
            <a:r>
              <a:rPr lang="zh-CN" altLang="en-US" dirty="0"/>
              <a:t>像素图片在</a:t>
            </a:r>
            <a:r>
              <a:rPr lang="en-US" altLang="zh-CN" dirty="0"/>
              <a:t>intel CORE i5 8</a:t>
            </a:r>
            <a:r>
              <a:rPr lang="en-US" altLang="zh-CN" baseline="30000" dirty="0"/>
              <a:t>th</a:t>
            </a:r>
            <a:r>
              <a:rPr lang="en-US" altLang="zh-CN" dirty="0"/>
              <a:t> Gen</a:t>
            </a:r>
            <a:r>
              <a:rPr lang="zh-CN" altLang="en-US" dirty="0"/>
              <a:t>芯片上单次迭代仅需</a:t>
            </a:r>
            <a:r>
              <a:rPr lang="en-US" altLang="zh-CN" dirty="0"/>
              <a:t>1s(</a:t>
            </a:r>
            <a:r>
              <a:rPr lang="zh-CN" altLang="en-US" dirty="0"/>
              <a:t>实际运行时间也受到图片本身像素分布的影响</a:t>
            </a:r>
            <a:r>
              <a:rPr lang="en-US" altLang="zh-CN" dirty="0"/>
              <a:t>)</a:t>
            </a:r>
            <a:r>
              <a:rPr lang="zh-CN" altLang="en-US" dirty="0"/>
              <a:t>。其次，加上少量人工标注后可以明显弥补对轮廓识别不敏感的缺陷。</a:t>
            </a:r>
            <a:endParaRPr lang="en-US" altLang="zh-CN" dirty="0"/>
          </a:p>
          <a:p>
            <a:r>
              <a:rPr lang="en-US" altLang="zh-CN" dirty="0" err="1"/>
              <a:t>GrabCut</a:t>
            </a:r>
            <a:r>
              <a:rPr lang="zh-CN" altLang="en-US" dirty="0"/>
              <a:t>是一个十分简洁易交互的图像分割算法，能够在较少的交互下，在较短时间内将图片分成前景和后景。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135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51F91A-BFD6-430C-ADF9-BB7B5764F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参考论文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97CDF0-297A-4344-98B6-53995EF91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[1] Justin F. Talbot, </a:t>
            </a:r>
            <a:r>
              <a:rPr lang="en-US" altLang="zh-CN" dirty="0" err="1"/>
              <a:t>Xiaoqian</a:t>
            </a:r>
            <a:r>
              <a:rPr lang="en-US" altLang="zh-CN" dirty="0"/>
              <a:t> Xu.  2006. Implementing </a:t>
            </a:r>
            <a:r>
              <a:rPr lang="en-US" altLang="zh-CN" dirty="0" err="1"/>
              <a:t>GrabCut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[2] Carsten Rother, Vladimir </a:t>
            </a:r>
            <a:r>
              <a:rPr lang="en-US" altLang="zh-CN" dirty="0" err="1"/>
              <a:t>Kolmogorov,Andrew</a:t>
            </a:r>
            <a:r>
              <a:rPr lang="en-US" altLang="zh-CN" dirty="0"/>
              <a:t> Blake. 2004. “</a:t>
            </a:r>
            <a:r>
              <a:rPr lang="en-US" altLang="zh-CN" dirty="0" err="1"/>
              <a:t>GrabCut</a:t>
            </a:r>
            <a:r>
              <a:rPr lang="en-US" altLang="zh-CN" dirty="0"/>
              <a:t>” — Interactive Foreground Extraction using Iterated Graph Cuts (</a:t>
            </a:r>
            <a:r>
              <a:rPr lang="zh-CN" altLang="en-US" dirty="0"/>
              <a:t>给定论文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[3] Michael Meyer, Ryan </a:t>
            </a:r>
            <a:r>
              <a:rPr lang="en-US" altLang="zh-CN" dirty="0" err="1"/>
              <a:t>Kuck</a:t>
            </a:r>
            <a:r>
              <a:rPr lang="en-US" altLang="zh-CN" dirty="0"/>
              <a:t>, Kevin </a:t>
            </a:r>
            <a:r>
              <a:rPr lang="en-US" altLang="zh-CN" dirty="0" err="1"/>
              <a:t>Nadro</a:t>
            </a:r>
            <a:r>
              <a:rPr lang="en-US" altLang="zh-CN" dirty="0"/>
              <a:t>. </a:t>
            </a:r>
            <a:r>
              <a:rPr lang="en-US" altLang="zh-CN" dirty="0" err="1"/>
              <a:t>GrabCut</a:t>
            </a:r>
            <a:r>
              <a:rPr lang="en-US" altLang="zh-CN" dirty="0"/>
              <a:t> -- Iterative image segmentation through minimum graph cuts</a:t>
            </a:r>
          </a:p>
          <a:p>
            <a:r>
              <a:rPr lang="en-US" altLang="zh-CN" dirty="0"/>
              <a:t>[4]</a:t>
            </a:r>
            <a:r>
              <a:rPr lang="sv-SE" altLang="zh-CN" dirty="0"/>
              <a:t> Yuri Boykov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sv-SE" altLang="zh-CN" dirty="0"/>
              <a:t>Vladimir Kolmogorov. 2004.  </a:t>
            </a:r>
            <a:r>
              <a:rPr lang="en-US" altLang="zh-CN" dirty="0"/>
              <a:t>An Experimental Comparison of Min-Cut/Max-Flow Algorithms for Energy Minimization in Vision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6508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542191-9BE1-4428-9F85-B5974FB48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6145" y="3271157"/>
            <a:ext cx="1906444" cy="671669"/>
          </a:xfrm>
        </p:spPr>
        <p:txBody>
          <a:bodyPr/>
          <a:lstStyle/>
          <a:p>
            <a:r>
              <a:rPr lang="zh-CN" altLang="en-US" dirty="0"/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420795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92406-A230-40E5-965A-C1A2B4ECD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20CB92-82FF-437D-9158-449BCBEC4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时间复杂度分析</a:t>
            </a:r>
            <a:endParaRPr lang="en-US" altLang="zh-CN" dirty="0"/>
          </a:p>
          <a:p>
            <a:r>
              <a:rPr lang="zh-CN" altLang="en-US" dirty="0"/>
              <a:t>修改参数对比</a:t>
            </a:r>
            <a:endParaRPr lang="en-US" altLang="zh-CN" dirty="0"/>
          </a:p>
          <a:p>
            <a:r>
              <a:rPr lang="zh-CN" altLang="en-US" dirty="0"/>
              <a:t>修改公式对比</a:t>
            </a:r>
            <a:endParaRPr lang="en-US" altLang="zh-CN" dirty="0"/>
          </a:p>
          <a:p>
            <a:r>
              <a:rPr lang="zh-CN" altLang="en-US" dirty="0"/>
              <a:t>加入更多人工标注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37880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BE0A45-13FB-4F93-8C69-C37FE7F2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时间复杂度分析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1EBAC2-BD90-4782-8DC1-FF7B4F8CE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算法主要由预处理以及迭代两部分组成。</a:t>
            </a:r>
            <a:endParaRPr lang="en-US" altLang="zh-CN" dirty="0"/>
          </a:p>
          <a:p>
            <a:r>
              <a:rPr lang="zh-CN" altLang="en-US" dirty="0"/>
              <a:t>设</a:t>
            </a:r>
            <a:r>
              <a:rPr lang="en-US" altLang="zh-CN" dirty="0"/>
              <a:t>N</a:t>
            </a:r>
            <a:r>
              <a:rPr lang="zh-CN" altLang="en-US" dirty="0"/>
              <a:t>为像素个数，</a:t>
            </a:r>
            <a:r>
              <a:rPr lang="en-US" altLang="zh-CN" dirty="0"/>
              <a:t>K</a:t>
            </a:r>
            <a:r>
              <a:rPr lang="zh-CN" altLang="en-US" dirty="0"/>
              <a:t>为</a:t>
            </a:r>
            <a:r>
              <a:rPr lang="en-US" altLang="zh-CN" dirty="0"/>
              <a:t>GMM</a:t>
            </a:r>
            <a:r>
              <a:rPr lang="zh-CN" altLang="en-US" dirty="0"/>
              <a:t>模型个数。</a:t>
            </a:r>
            <a:r>
              <a:rPr lang="en-US" altLang="zh-CN" dirty="0"/>
              <a:t>|C|</a:t>
            </a:r>
            <a:r>
              <a:rPr lang="zh-CN" altLang="en-US" dirty="0"/>
              <a:t>为最大流。</a:t>
            </a:r>
            <a:endParaRPr lang="en-US" altLang="zh-CN" dirty="0"/>
          </a:p>
          <a:p>
            <a:r>
              <a:rPr lang="zh-CN" altLang="en-US" dirty="0"/>
              <a:t>预处理部分主要是图像转换和</a:t>
            </a:r>
            <a:r>
              <a:rPr lang="en-US" altLang="zh-CN" dirty="0"/>
              <a:t>GMM</a:t>
            </a:r>
            <a:r>
              <a:rPr lang="zh-CN" altLang="en-US" dirty="0"/>
              <a:t>聚类的</a:t>
            </a:r>
            <a:r>
              <a:rPr lang="en-US" altLang="zh-CN" dirty="0" err="1"/>
              <a:t>init_components</a:t>
            </a:r>
            <a:r>
              <a:rPr lang="en-US" altLang="zh-CN" dirty="0"/>
              <a:t>()</a:t>
            </a:r>
            <a:r>
              <a:rPr lang="zh-CN" altLang="en-US" dirty="0"/>
              <a:t>函数，时间复杂度最差情况为</a:t>
            </a:r>
            <a:r>
              <a:rPr lang="en-US" altLang="zh-CN" dirty="0"/>
              <a:t>O(KN)</a:t>
            </a:r>
            <a:r>
              <a:rPr lang="zh-CN" altLang="en-US" dirty="0"/>
              <a:t>，一般情况为</a:t>
            </a:r>
            <a:r>
              <a:rPr lang="en-US" altLang="zh-CN" dirty="0"/>
              <a:t>O(</a:t>
            </a:r>
            <a:r>
              <a:rPr lang="en-US" altLang="zh-CN" dirty="0" err="1"/>
              <a:t>NlogK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每次迭代步骤主要有</a:t>
            </a:r>
            <a:r>
              <a:rPr lang="en-US" altLang="zh-CN" dirty="0" err="1"/>
              <a:t>assignGMM,learn,buildGraph,Graphcut,rebuildPixs</a:t>
            </a:r>
            <a:r>
              <a:rPr lang="zh-CN" altLang="en-US" dirty="0"/>
              <a:t>等步骤。设迭代</a:t>
            </a:r>
            <a:r>
              <a:rPr lang="en-US" altLang="zh-CN" dirty="0"/>
              <a:t>T</a:t>
            </a:r>
            <a:r>
              <a:rPr lang="zh-CN" altLang="en-US" dirty="0"/>
              <a:t>次，时间复杂度为</a:t>
            </a:r>
            <a:r>
              <a:rPr lang="en-US" altLang="zh-CN" dirty="0"/>
              <a:t>O(T * (KN + N + N + maxflow + N)).</a:t>
            </a:r>
            <a:r>
              <a:rPr lang="zh-CN" altLang="en-US" dirty="0"/>
              <a:t>其中根据论文，</a:t>
            </a:r>
            <a:r>
              <a:rPr lang="en-US" altLang="zh-CN" dirty="0"/>
              <a:t>O(maxflow)</a:t>
            </a:r>
            <a:r>
              <a:rPr lang="zh-CN" altLang="en-US" dirty="0"/>
              <a:t>的一个上界是</a:t>
            </a:r>
            <a:r>
              <a:rPr lang="en-US" altLang="zh-CN" dirty="0"/>
              <a:t>O(mn</a:t>
            </a:r>
            <a:r>
              <a:rPr lang="en-US" altLang="zh-CN" baseline="30000" dirty="0"/>
              <a:t>2</a:t>
            </a:r>
            <a:r>
              <a:rPr lang="en-US" altLang="zh-CN" dirty="0"/>
              <a:t>|C|)</a:t>
            </a:r>
            <a:r>
              <a:rPr lang="zh-CN" altLang="en-US" dirty="0"/>
              <a:t>。而处理此问题时</a:t>
            </a:r>
            <a:r>
              <a:rPr lang="en-US" altLang="zh-CN" dirty="0"/>
              <a:t>O(m)=O(n)=O(N)</a:t>
            </a:r>
            <a:r>
              <a:rPr lang="zh-CN" altLang="en-US" dirty="0"/>
              <a:t>，故</a:t>
            </a:r>
            <a:r>
              <a:rPr lang="en-US" altLang="zh-CN" dirty="0"/>
              <a:t>O(maxflow) = O(N</a:t>
            </a:r>
            <a:r>
              <a:rPr lang="en-US" altLang="zh-CN" baseline="30000" dirty="0"/>
              <a:t>3</a:t>
            </a:r>
            <a:r>
              <a:rPr lang="en-US" altLang="zh-CN" dirty="0"/>
              <a:t>|C|)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总的时间复杂度为</a:t>
            </a:r>
            <a:r>
              <a:rPr lang="en-US" altLang="zh-CN" dirty="0"/>
              <a:t>O(KN + T(KN + N</a:t>
            </a:r>
            <a:r>
              <a:rPr lang="en-US" altLang="zh-CN" baseline="30000" dirty="0"/>
              <a:t>3</a:t>
            </a:r>
            <a:r>
              <a:rPr lang="en-US" altLang="zh-CN" dirty="0"/>
              <a:t>|C|)) = O(TKN</a:t>
            </a:r>
            <a:r>
              <a:rPr lang="en-US" altLang="zh-CN" baseline="30000" dirty="0"/>
              <a:t>3</a:t>
            </a:r>
            <a:r>
              <a:rPr lang="en-US" altLang="zh-CN" dirty="0"/>
              <a:t>|C|)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这是一个非常松的界限，几乎是达不到的。但是计算的常数很大，所以常数在计算实际运行时间时是个不可忽视因子。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87385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FAC691-6C8E-4344-AC2C-CA8C3CBC7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030" y="435678"/>
            <a:ext cx="10122791" cy="762000"/>
          </a:xfrm>
        </p:spPr>
        <p:txBody>
          <a:bodyPr/>
          <a:lstStyle/>
          <a:p>
            <a:r>
              <a:rPr lang="zh-CN" altLang="en-US" dirty="0"/>
              <a:t>修改参数</a:t>
            </a:r>
            <a:r>
              <a:rPr lang="en-US" altLang="zh-CN" dirty="0"/>
              <a:t>gamma</a:t>
            </a:r>
            <a:r>
              <a:rPr lang="zh-CN" altLang="en-US" dirty="0"/>
              <a:t>对比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24F6F4-6F53-4DAB-AEC3-57A63C577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166" y="1362075"/>
            <a:ext cx="11408367" cy="4972050"/>
          </a:xfrm>
        </p:spPr>
        <p:txBody>
          <a:bodyPr/>
          <a:lstStyle/>
          <a:p>
            <a:r>
              <a:rPr lang="zh-CN" altLang="en-US" dirty="0"/>
              <a:t>论文给出的较优</a:t>
            </a:r>
            <a:r>
              <a:rPr lang="en-US" altLang="zh-CN" dirty="0"/>
              <a:t>gamma=50</a:t>
            </a:r>
            <a:r>
              <a:rPr lang="zh-CN" altLang="en-US" dirty="0"/>
              <a:t>（此对比均只迭代一次）</a:t>
            </a:r>
            <a:endParaRPr lang="en-US" altLang="zh-CN" dirty="0"/>
          </a:p>
          <a:p>
            <a:pPr lvl="8"/>
            <a:r>
              <a:rPr lang="en-US" altLang="zh-CN" dirty="0"/>
              <a:t> </a:t>
            </a:r>
          </a:p>
          <a:p>
            <a:pPr lvl="8"/>
            <a:endParaRPr lang="en-US" altLang="zh-CN" dirty="0"/>
          </a:p>
          <a:p>
            <a:pPr lvl="8"/>
            <a:endParaRPr lang="en-US" altLang="zh-CN" dirty="0"/>
          </a:p>
          <a:p>
            <a:pPr lvl="8"/>
            <a:r>
              <a:rPr lang="en-US" altLang="zh-CN" dirty="0"/>
              <a:t>  gamma=1					   gamma=50</a:t>
            </a:r>
          </a:p>
          <a:p>
            <a:pPr lvl="8"/>
            <a:endParaRPr lang="en-US" altLang="zh-CN" dirty="0"/>
          </a:p>
          <a:p>
            <a:pPr lvl="8"/>
            <a:endParaRPr lang="en-US" altLang="zh-CN" dirty="0"/>
          </a:p>
          <a:p>
            <a:pPr lvl="8"/>
            <a:endParaRPr lang="en-US" altLang="zh-CN" dirty="0"/>
          </a:p>
          <a:p>
            <a:pPr lvl="8"/>
            <a:endParaRPr lang="en-US" altLang="zh-CN" dirty="0"/>
          </a:p>
          <a:p>
            <a:pPr lvl="8"/>
            <a:endParaRPr lang="en-US" altLang="zh-CN" dirty="0"/>
          </a:p>
          <a:p>
            <a:pPr lvl="8"/>
            <a:r>
              <a:rPr lang="en-US" altLang="zh-CN" dirty="0"/>
              <a:t> gamma=10                                                            gamma=100</a:t>
            </a:r>
          </a:p>
          <a:p>
            <a:pPr lvl="8"/>
            <a:endParaRPr lang="en-US" altLang="zh-CN" dirty="0"/>
          </a:p>
          <a:p>
            <a:pPr lvl="8"/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			       </a:t>
            </a:r>
            <a:r>
              <a:rPr lang="zh-CN" altLang="en-US" dirty="0"/>
              <a:t>                                                                              经典图片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616737-502E-4885-A9D5-A208B35A4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68" y="1870586"/>
            <a:ext cx="4017666" cy="22491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159BDE8-21FB-46B9-ACEF-E996DEF2C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66" y="4119739"/>
            <a:ext cx="4017666" cy="225531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AE44498-4D52-4702-A5F0-984DF6D193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461" y="1873307"/>
            <a:ext cx="4038111" cy="22702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2CB2496-6F59-4B77-B2F5-FBA12F18F0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071" y="4147733"/>
            <a:ext cx="3960583" cy="223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831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F8AE8C-6E1D-45F2-AB50-14AFD1C2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修改参数</a:t>
            </a:r>
            <a:r>
              <a:rPr lang="en-US" altLang="zh-CN" dirty="0"/>
              <a:t>K</a:t>
            </a:r>
            <a:r>
              <a:rPr lang="zh-CN" altLang="en-US" dirty="0"/>
              <a:t>对比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0979D5-65BB-4009-B4BD-D0F1DD188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166" y="1362075"/>
            <a:ext cx="11542591" cy="4972050"/>
          </a:xfrm>
        </p:spPr>
        <p:txBody>
          <a:bodyPr/>
          <a:lstStyle/>
          <a:p>
            <a:r>
              <a:rPr lang="zh-CN" altLang="en-US" dirty="0"/>
              <a:t>默认</a:t>
            </a:r>
            <a:r>
              <a:rPr lang="en-US" altLang="zh-CN" dirty="0"/>
              <a:t>K=5</a:t>
            </a:r>
          </a:p>
          <a:p>
            <a:endParaRPr lang="en-US" altLang="zh-CN" dirty="0"/>
          </a:p>
          <a:p>
            <a:pPr lvl="8"/>
            <a:r>
              <a:rPr lang="en-US" altLang="zh-CN" dirty="0"/>
              <a:t>     	   K=1						     K=5</a:t>
            </a:r>
          </a:p>
          <a:p>
            <a:pPr lvl="8"/>
            <a:endParaRPr lang="en-US" altLang="zh-CN" dirty="0"/>
          </a:p>
          <a:p>
            <a:pPr lvl="8"/>
            <a:endParaRPr lang="en-US" altLang="zh-CN" dirty="0"/>
          </a:p>
          <a:p>
            <a:pPr lvl="8"/>
            <a:endParaRPr lang="en-US" altLang="zh-CN" dirty="0"/>
          </a:p>
          <a:p>
            <a:pPr lvl="8"/>
            <a:endParaRPr lang="en-US" altLang="zh-CN" dirty="0"/>
          </a:p>
          <a:p>
            <a:pPr lvl="8"/>
            <a:endParaRPr lang="en-US" altLang="zh-CN" dirty="0"/>
          </a:p>
          <a:p>
            <a:pPr marL="3657417" lvl="8" indent="0">
              <a:buNone/>
            </a:pPr>
            <a:r>
              <a:rPr lang="en-US" altLang="zh-CN" dirty="0"/>
              <a:t>                K=2                                                                           K=8									</a:t>
            </a:r>
          </a:p>
          <a:p>
            <a:pPr marL="3657417" lvl="8" indent="0">
              <a:buNone/>
            </a:pPr>
            <a:endParaRPr lang="en-US" altLang="zh-CN" dirty="0"/>
          </a:p>
          <a:p>
            <a:pPr marL="3657417" lvl="8" indent="0">
              <a:buNone/>
            </a:pPr>
            <a:r>
              <a:rPr lang="en-US" altLang="zh-CN" dirty="0"/>
              <a:t>							</a:t>
            </a:r>
            <a:r>
              <a:rPr lang="zh-CN" altLang="en-US" dirty="0"/>
              <a:t>图源网络</a:t>
            </a:r>
            <a:r>
              <a:rPr lang="en-US" altLang="zh-CN" dirty="0"/>
              <a:t>			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06997BA-A1B8-49AA-A40A-684234538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71" y="1851618"/>
            <a:ext cx="4624324" cy="160114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DD4E398-7A55-4604-A92A-E06EAB7F8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52" y="3806040"/>
            <a:ext cx="4638190" cy="160114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79E5F93-066E-40F9-8C9C-C425C9E61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86" y="1851618"/>
            <a:ext cx="4662931" cy="160114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DB5CF4D-59FE-49FF-9E1D-3A015BD89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87" y="3834621"/>
            <a:ext cx="4548184" cy="157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294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8EA48C-C506-4576-B1CF-B517CF0C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修改参数</a:t>
            </a:r>
            <a:r>
              <a:rPr lang="en-US" altLang="zh-CN" dirty="0"/>
              <a:t>K</a:t>
            </a:r>
            <a:r>
              <a:rPr lang="zh-CN" altLang="en-US" dirty="0"/>
              <a:t>对比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7D1E93-53B6-477D-9609-1A5CD2029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167" y="1362075"/>
            <a:ext cx="10930194" cy="4972050"/>
          </a:xfrm>
        </p:spPr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原图                           </a:t>
            </a:r>
            <a:r>
              <a:rPr lang="en-US" altLang="zh-CN" dirty="0"/>
              <a:t>K=1                              K=2                            K=5                              K=8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							P</a:t>
            </a:r>
            <a:r>
              <a:rPr lang="zh-CN" altLang="en-US" dirty="0"/>
              <a:t>站画师</a:t>
            </a:r>
            <a:r>
              <a:rPr lang="ja-JP" altLang="en-US" dirty="0"/>
              <a:t>おにねこ</a:t>
            </a:r>
            <a:r>
              <a:rPr lang="zh-CN" altLang="en-US" dirty="0"/>
              <a:t>作品</a:t>
            </a:r>
            <a:endParaRPr lang="en-US" altLang="zh-CN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1B6B397-E97E-4CA0-8106-450457AA7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2" y="1828672"/>
            <a:ext cx="4823256" cy="308394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6511E0F4-28AE-4C2A-B557-ACAFC8020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616" y="1828672"/>
            <a:ext cx="2432018" cy="3083947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B81FFC8-775C-4C4C-B1FE-994F7E53DF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634" y="1828672"/>
            <a:ext cx="2432018" cy="310578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8010CA7-8B24-49F6-B9E2-259DFF40EF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798" y="1817753"/>
            <a:ext cx="2451202" cy="31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476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87E16C-E887-4C9D-B099-79F4070F8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修改公式对比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85D263-2FEF-4276-BAD7-62CC2DD19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论文公式：</a:t>
            </a:r>
            <a:r>
              <a:rPr lang="en-US" altLang="zh-CN" dirty="0"/>
              <a:t>				   </a:t>
            </a:r>
            <a:r>
              <a:rPr lang="zh-CN" altLang="en-US" dirty="0"/>
              <a:t>实际公式：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先对</a:t>
            </a:r>
            <a:r>
              <a:rPr lang="en-US" altLang="zh-CN" dirty="0"/>
              <a:t>D</a:t>
            </a:r>
            <a:r>
              <a:rPr lang="zh-CN" altLang="en-US" dirty="0"/>
              <a:t>求</a:t>
            </a:r>
            <a:r>
              <a:rPr lang="en-US" altLang="zh-CN" dirty="0"/>
              <a:t>-log</a:t>
            </a:r>
            <a:r>
              <a:rPr lang="zh-CN" altLang="en-US" dirty="0"/>
              <a:t>后再求和，等价于先将</a:t>
            </a:r>
            <a:r>
              <a:rPr lang="en-US" altLang="zh-CN" dirty="0"/>
              <a:t>D</a:t>
            </a:r>
            <a:r>
              <a:rPr lang="zh-CN" altLang="en-US" dirty="0"/>
              <a:t>乘起来再求</a:t>
            </a:r>
            <a:r>
              <a:rPr lang="en-US" altLang="zh-CN" dirty="0"/>
              <a:t>-log</a:t>
            </a:r>
            <a:r>
              <a:rPr lang="zh-CN" altLang="en-US" dirty="0"/>
              <a:t>。但实际上应该将</a:t>
            </a:r>
            <a:r>
              <a:rPr lang="en-US" altLang="zh-CN" dirty="0"/>
              <a:t>D</a:t>
            </a:r>
            <a:r>
              <a:rPr lang="zh-CN" altLang="en-US" dirty="0"/>
              <a:t>加起来再求</a:t>
            </a:r>
            <a:r>
              <a:rPr lang="en-US" altLang="zh-CN" dirty="0"/>
              <a:t>-log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5BAEE9-A029-4A1A-9D08-05983F067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30" y="1882192"/>
            <a:ext cx="5768840" cy="27739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8103CA1-F8DD-4D18-A902-768B42A1C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67" y="4627541"/>
            <a:ext cx="8649450" cy="10973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3231406-06FA-479E-944B-732ECB92E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07" y="1882192"/>
            <a:ext cx="5602975" cy="148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60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60F652-7E8F-4F71-B4DA-EBA061888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修改公式对比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2B2AD0-B333-49DE-BDFD-D9CC90890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167" y="1362075"/>
            <a:ext cx="10837916" cy="4972050"/>
          </a:xfrm>
        </p:spPr>
        <p:txBody>
          <a:bodyPr/>
          <a:lstStyle/>
          <a:p>
            <a:r>
              <a:rPr lang="zh-CN" altLang="en-US" dirty="0"/>
              <a:t>论文公式</a:t>
            </a:r>
            <a:r>
              <a:rPr lang="en-US" altLang="zh-CN" dirty="0"/>
              <a:t>				                </a:t>
            </a:r>
            <a:r>
              <a:rPr lang="zh-CN" altLang="en-US" dirty="0"/>
              <a:t>实际公式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									</a:t>
            </a:r>
            <a:r>
              <a:rPr lang="zh-CN" altLang="en-US" dirty="0"/>
              <a:t>图源网络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AE3051-F6AD-40A0-BCC9-AEC2E9AC7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15" y="1904301"/>
            <a:ext cx="5572200" cy="292263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8F551F4-C6EF-493B-8262-D4F00086F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03" y="1904301"/>
            <a:ext cx="5554483" cy="292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23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F7C7DB-03C4-42F7-A4E1-64A251D58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加上更多的人工标注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F2AA1E0-2646-4BBE-B350-9542B3053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270" y="1197678"/>
            <a:ext cx="8143254" cy="5209515"/>
          </a:xfrm>
        </p:spPr>
      </p:pic>
    </p:spTree>
    <p:extLst>
      <p:ext uri="{BB962C8B-B14F-4D97-AF65-F5344CB8AC3E}">
        <p14:creationId xmlns:p14="http://schemas.microsoft.com/office/powerpoint/2010/main" val="3430305770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2007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00000"/>
      </a:hlink>
      <a:folHlink>
        <a:srgbClr val="C00000"/>
      </a:folHlink>
    </a:clrScheme>
    <a:fontScheme name="Cambria-Calibri">
      <a:majorFont>
        <a:latin typeface="Cambria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>
          <a:solidFill>
            <a:srgbClr val="C00000"/>
          </a:solidFill>
          <a:miter lim="800000"/>
          <a:headEnd type="none" w="med" len="med"/>
          <a:tailEnd type="none" w="med" len="med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noFill/>
        <a:ln w="12700">
          <a:solidFill>
            <a:srgbClr val="000000"/>
          </a:solidFill>
          <a:miter lim="800000"/>
          <a:headEnd type="none" w="med" len="med"/>
          <a:tailEnd type="triangl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sz="1800" dirty="0" smtClean="0">
            <a:latin typeface="Calibri" pitchFamily="34" charset="0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</TotalTime>
  <Words>727</Words>
  <Application>Microsoft Office PowerPoint</Application>
  <PresentationFormat>宽屏</PresentationFormat>
  <Paragraphs>88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ＭＳ Ｐゴシック</vt:lpstr>
      <vt:lpstr>黑体</vt:lpstr>
      <vt:lpstr>宋体</vt:lpstr>
      <vt:lpstr>Arial</vt:lpstr>
      <vt:lpstr>Arial Narrow</vt:lpstr>
      <vt:lpstr>Calibri</vt:lpstr>
      <vt:lpstr>Wingdings</vt:lpstr>
      <vt:lpstr>Wingdings 2</vt:lpstr>
      <vt:lpstr>template2007</vt:lpstr>
      <vt:lpstr>Grabcut 算法的分析与实验</vt:lpstr>
      <vt:lpstr>PowerPoint 演示文稿</vt:lpstr>
      <vt:lpstr>时间复杂度分析</vt:lpstr>
      <vt:lpstr>修改参数gamma对比</vt:lpstr>
      <vt:lpstr>修改参数K对比</vt:lpstr>
      <vt:lpstr>修改参数K对比</vt:lpstr>
      <vt:lpstr>修改公式对比</vt:lpstr>
      <vt:lpstr>修改公式对比</vt:lpstr>
      <vt:lpstr>加上更多的人工标注</vt:lpstr>
      <vt:lpstr>加入更多人工标注</vt:lpstr>
      <vt:lpstr>总结</vt:lpstr>
      <vt:lpstr>参考论文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Hoàng Mai Huy</dc:creator>
  <cp:lastModifiedBy>李 佩轩</cp:lastModifiedBy>
  <cp:revision>89</cp:revision>
  <dcterms:created xsi:type="dcterms:W3CDTF">2020-03-08T07:08:18Z</dcterms:created>
  <dcterms:modified xsi:type="dcterms:W3CDTF">2020-05-29T02:18:04Z</dcterms:modified>
</cp:coreProperties>
</file>